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57" r:id="rId3"/>
    <p:sldId id="258" r:id="rId4"/>
    <p:sldId id="259" r:id="rId5"/>
    <p:sldId id="260" r:id="rId6"/>
    <p:sldId id="262" r:id="rId7"/>
    <p:sldId id="261" r:id="rId8"/>
  </p:sldIdLst>
  <p:sldSz cx="68580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52" d="100"/>
          <a:sy n="52" d="100"/>
        </p:scale>
        <p:origin x="2693"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881532"/>
            <a:ext cx="6858000" cy="3310468"/>
          </a:xfrm>
          <a:prstGeom prst="rect">
            <a:avLst/>
          </a:prstGeom>
        </p:spPr>
      </p:pic>
      <p:sp>
        <p:nvSpPr>
          <p:cNvPr id="2" name="Title 1"/>
          <p:cNvSpPr>
            <a:spLocks noGrp="1"/>
          </p:cNvSpPr>
          <p:nvPr>
            <p:ph type="ctrTitle"/>
          </p:nvPr>
        </p:nvSpPr>
        <p:spPr>
          <a:xfrm>
            <a:off x="685800" y="3206053"/>
            <a:ext cx="5486400" cy="3244615"/>
          </a:xfrm>
        </p:spPr>
        <p:txBody>
          <a:bodyPr anchor="b">
            <a:normAutofit/>
          </a:bodyPr>
          <a:lstStyle>
            <a:lvl1pPr algn="l">
              <a:defRPr sz="4500"/>
            </a:lvl1pPr>
          </a:lstStyle>
          <a:p>
            <a:r>
              <a:rPr lang="en-US"/>
              <a:t>Click to edit Master title style</a:t>
            </a:r>
            <a:endParaRPr lang="en-US" dirty="0"/>
          </a:p>
        </p:txBody>
      </p:sp>
      <p:sp>
        <p:nvSpPr>
          <p:cNvPr id="3" name="Subtitle 2"/>
          <p:cNvSpPr>
            <a:spLocks noGrp="1"/>
          </p:cNvSpPr>
          <p:nvPr>
            <p:ph type="subTitle" idx="1"/>
          </p:nvPr>
        </p:nvSpPr>
        <p:spPr>
          <a:xfrm>
            <a:off x="685800" y="6457246"/>
            <a:ext cx="5486400" cy="1219200"/>
          </a:xfrm>
        </p:spPr>
        <p:txBody>
          <a:bodyPr>
            <a:normAutofit/>
          </a:bodyPr>
          <a:lstStyle>
            <a:lvl1pPr marL="0" indent="0" algn="l">
              <a:buNone/>
              <a:defRPr sz="15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4449128" y="7686837"/>
            <a:ext cx="1723072" cy="649111"/>
          </a:xfrm>
        </p:spPr>
        <p:txBody>
          <a:bodyPr/>
          <a:lstStyle/>
          <a:p>
            <a:fld id="{715511CB-9880-4430-A8CC-51E467940B52}" type="datetimeFigureOut">
              <a:rPr lang="en-US" smtClean="0"/>
              <a:t>12/10/2020</a:t>
            </a:fld>
            <a:endParaRPr lang="en-US"/>
          </a:p>
        </p:txBody>
      </p:sp>
      <p:sp>
        <p:nvSpPr>
          <p:cNvPr id="5" name="Footer Placeholder 4"/>
          <p:cNvSpPr>
            <a:spLocks noGrp="1"/>
          </p:cNvSpPr>
          <p:nvPr>
            <p:ph type="ftr" sz="quarter" idx="11"/>
          </p:nvPr>
        </p:nvSpPr>
        <p:spPr>
          <a:xfrm>
            <a:off x="685800" y="7686838"/>
            <a:ext cx="3660458" cy="649111"/>
          </a:xfrm>
        </p:spPr>
        <p:txBody>
          <a:bodyPr/>
          <a:lstStyle/>
          <a:p>
            <a:endParaRPr lang="en-US"/>
          </a:p>
        </p:txBody>
      </p:sp>
      <p:sp>
        <p:nvSpPr>
          <p:cNvPr id="6" name="Slide Number Placeholder 5"/>
          <p:cNvSpPr>
            <a:spLocks noGrp="1"/>
          </p:cNvSpPr>
          <p:nvPr>
            <p:ph type="sldNum" sz="quarter" idx="12"/>
          </p:nvPr>
        </p:nvSpPr>
        <p:spPr>
          <a:xfrm>
            <a:off x="4543425" y="2543765"/>
            <a:ext cx="1628775" cy="649111"/>
          </a:xfrm>
        </p:spPr>
        <p:txBody>
          <a:bodyPr/>
          <a:lstStyle/>
          <a:p>
            <a:fld id="{74DEE75A-5986-4761-9F24-61FF47705E25}" type="slidenum">
              <a:rPr lang="en-US" smtClean="0"/>
              <a:t>‹#›</a:t>
            </a:fld>
            <a:endParaRPr lang="en-US"/>
          </a:p>
        </p:txBody>
      </p:sp>
    </p:spTree>
    <p:extLst>
      <p:ext uri="{BB962C8B-B14F-4D97-AF65-F5344CB8AC3E}">
        <p14:creationId xmlns:p14="http://schemas.microsoft.com/office/powerpoint/2010/main" val="283185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45766" y="8350865"/>
            <a:ext cx="5967362" cy="1456631"/>
          </a:xfrm>
        </p:spPr>
        <p:txBody>
          <a:bodyPr anchor="b"/>
          <a:lstStyle>
            <a:lvl1pPr algn="l">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45766" y="1736951"/>
            <a:ext cx="5962695" cy="605683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45770" y="9807495"/>
            <a:ext cx="5966460" cy="1327865"/>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15511CB-9880-4430-A8CC-51E467940B52}" type="datetimeFigureOut">
              <a:rPr lang="en-US" smtClean="0"/>
              <a:t>12/10/2020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DEE75A-5986-4761-9F24-61FF47705E25}" type="slidenum">
              <a:rPr lang="en-US" smtClean="0"/>
              <a:t>‹#›</a:t>
            </a:fld>
            <a:endParaRPr lang="en-US"/>
          </a:p>
        </p:txBody>
      </p:sp>
    </p:spTree>
    <p:extLst>
      <p:ext uri="{BB962C8B-B14F-4D97-AF65-F5344CB8AC3E}">
        <p14:creationId xmlns:p14="http://schemas.microsoft.com/office/powerpoint/2010/main" val="59206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881532"/>
            <a:ext cx="6858000" cy="3310468"/>
          </a:xfrm>
          <a:prstGeom prst="rect">
            <a:avLst/>
          </a:prstGeom>
        </p:spPr>
      </p:pic>
      <p:sp>
        <p:nvSpPr>
          <p:cNvPr id="2" name="Title 1"/>
          <p:cNvSpPr>
            <a:spLocks noGrp="1"/>
          </p:cNvSpPr>
          <p:nvPr>
            <p:ph type="title"/>
          </p:nvPr>
        </p:nvSpPr>
        <p:spPr>
          <a:xfrm>
            <a:off x="445770" y="1339615"/>
            <a:ext cx="5966460" cy="4982164"/>
          </a:xfrm>
        </p:spPr>
        <p:txBody>
          <a:bodyPr anchor="ctr"/>
          <a:lstStyle>
            <a:lvl1pPr algn="l">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514350" y="6487349"/>
            <a:ext cx="5829300" cy="2365959"/>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4171632" y="677336"/>
            <a:ext cx="1637348" cy="649111"/>
          </a:xfrm>
        </p:spPr>
        <p:txBody>
          <a:bodyPr/>
          <a:lstStyle>
            <a:lvl1pPr algn="r">
              <a:defRPr/>
            </a:lvl1pPr>
          </a:lstStyle>
          <a:p>
            <a:fld id="{715511CB-9880-4430-A8CC-51E467940B52}" type="datetimeFigureOut">
              <a:rPr lang="en-US" smtClean="0"/>
              <a:t>12/10/2020</a:t>
            </a:fld>
            <a:endParaRPr lang="en-US"/>
          </a:p>
        </p:txBody>
      </p:sp>
      <p:sp>
        <p:nvSpPr>
          <p:cNvPr id="6" name="Footer Placeholder 5"/>
          <p:cNvSpPr>
            <a:spLocks noGrp="1"/>
          </p:cNvSpPr>
          <p:nvPr>
            <p:ph type="ftr" sz="quarter" idx="11"/>
          </p:nvPr>
        </p:nvSpPr>
        <p:spPr>
          <a:xfrm>
            <a:off x="445770" y="677336"/>
            <a:ext cx="3622992" cy="649111"/>
          </a:xfrm>
        </p:spPr>
        <p:txBody>
          <a:bodyPr/>
          <a:lstStyle/>
          <a:p>
            <a:endParaRPr lang="en-US"/>
          </a:p>
        </p:txBody>
      </p:sp>
      <p:sp>
        <p:nvSpPr>
          <p:cNvPr id="7" name="Slide Number Placeholder 6"/>
          <p:cNvSpPr>
            <a:spLocks noGrp="1"/>
          </p:cNvSpPr>
          <p:nvPr>
            <p:ph type="sldNum" sz="quarter" idx="12"/>
          </p:nvPr>
        </p:nvSpPr>
        <p:spPr>
          <a:xfrm>
            <a:off x="5911849" y="677336"/>
            <a:ext cx="500381" cy="649111"/>
          </a:xfrm>
        </p:spPr>
        <p:txBody>
          <a:bodyPr/>
          <a:lstStyle/>
          <a:p>
            <a:fld id="{74DEE75A-5986-4761-9F24-61FF47705E25}" type="slidenum">
              <a:rPr lang="en-US" smtClean="0"/>
              <a:t>‹#›</a:t>
            </a:fld>
            <a:endParaRPr lang="en-US"/>
          </a:p>
        </p:txBody>
      </p:sp>
    </p:spTree>
    <p:extLst>
      <p:ext uri="{BB962C8B-B14F-4D97-AF65-F5344CB8AC3E}">
        <p14:creationId xmlns:p14="http://schemas.microsoft.com/office/powerpoint/2010/main" val="37276933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881532"/>
            <a:ext cx="6858000" cy="3310468"/>
          </a:xfrm>
          <a:prstGeom prst="rect">
            <a:avLst/>
          </a:prstGeom>
        </p:spPr>
      </p:pic>
      <p:sp>
        <p:nvSpPr>
          <p:cNvPr id="2" name="Title 1"/>
          <p:cNvSpPr>
            <a:spLocks noGrp="1"/>
          </p:cNvSpPr>
          <p:nvPr>
            <p:ph type="title"/>
          </p:nvPr>
        </p:nvSpPr>
        <p:spPr>
          <a:xfrm>
            <a:off x="576263" y="1339616"/>
            <a:ext cx="5710238" cy="4899972"/>
          </a:xfrm>
        </p:spPr>
        <p:txBody>
          <a:bodyPr anchor="ctr"/>
          <a:lstStyle>
            <a:lvl1pPr algn="l">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733424" y="6239588"/>
            <a:ext cx="5395914" cy="790121"/>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514350" y="7421507"/>
            <a:ext cx="5834064" cy="1460027"/>
          </a:xfrm>
        </p:spPr>
        <p:txBody>
          <a:bodyPr anchor="ct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4171632" y="677336"/>
            <a:ext cx="1637348" cy="649111"/>
          </a:xfrm>
        </p:spPr>
        <p:txBody>
          <a:bodyPr/>
          <a:lstStyle>
            <a:lvl1pPr algn="r">
              <a:defRPr/>
            </a:lvl1pPr>
          </a:lstStyle>
          <a:p>
            <a:fld id="{715511CB-9880-4430-A8CC-51E467940B52}" type="datetimeFigureOut">
              <a:rPr lang="en-US" smtClean="0"/>
              <a:t>12/10/2020</a:t>
            </a:fld>
            <a:endParaRPr lang="en-US"/>
          </a:p>
        </p:txBody>
      </p:sp>
      <p:sp>
        <p:nvSpPr>
          <p:cNvPr id="6" name="Footer Placeholder 5"/>
          <p:cNvSpPr>
            <a:spLocks noGrp="1"/>
          </p:cNvSpPr>
          <p:nvPr>
            <p:ph type="ftr" sz="quarter" idx="11"/>
          </p:nvPr>
        </p:nvSpPr>
        <p:spPr>
          <a:xfrm>
            <a:off x="445770" y="674557"/>
            <a:ext cx="3622992" cy="649111"/>
          </a:xfrm>
        </p:spPr>
        <p:txBody>
          <a:bodyPr/>
          <a:lstStyle/>
          <a:p>
            <a:endParaRPr lang="en-US"/>
          </a:p>
        </p:txBody>
      </p:sp>
      <p:sp>
        <p:nvSpPr>
          <p:cNvPr id="7" name="Slide Number Placeholder 6"/>
          <p:cNvSpPr>
            <a:spLocks noGrp="1"/>
          </p:cNvSpPr>
          <p:nvPr>
            <p:ph type="sldNum" sz="quarter" idx="12"/>
          </p:nvPr>
        </p:nvSpPr>
        <p:spPr>
          <a:xfrm>
            <a:off x="5911849" y="677336"/>
            <a:ext cx="500381" cy="649111"/>
          </a:xfrm>
        </p:spPr>
        <p:txBody>
          <a:bodyPr/>
          <a:lstStyle/>
          <a:p>
            <a:fld id="{74DEE75A-5986-4761-9F24-61FF47705E25}" type="slidenum">
              <a:rPr lang="en-US" smtClean="0"/>
              <a:t>‹#›</a:t>
            </a:fld>
            <a:endParaRPr lang="en-US"/>
          </a:p>
        </p:txBody>
      </p:sp>
      <p:sp>
        <p:nvSpPr>
          <p:cNvPr id="13" name="TextBox 12"/>
          <p:cNvSpPr txBox="1"/>
          <p:nvPr/>
        </p:nvSpPr>
        <p:spPr>
          <a:xfrm>
            <a:off x="173594" y="1435947"/>
            <a:ext cx="342900" cy="103960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4" name="TextBox 13"/>
          <p:cNvSpPr txBox="1"/>
          <p:nvPr/>
        </p:nvSpPr>
        <p:spPr>
          <a:xfrm>
            <a:off x="6110050" y="5371253"/>
            <a:ext cx="342900" cy="103960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16864348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881532"/>
            <a:ext cx="6858000" cy="3310468"/>
          </a:xfrm>
          <a:prstGeom prst="rect">
            <a:avLst/>
          </a:prstGeom>
        </p:spPr>
      </p:pic>
      <p:sp>
        <p:nvSpPr>
          <p:cNvPr id="2" name="Title 1"/>
          <p:cNvSpPr>
            <a:spLocks noGrp="1"/>
          </p:cNvSpPr>
          <p:nvPr>
            <p:ph type="title"/>
          </p:nvPr>
        </p:nvSpPr>
        <p:spPr>
          <a:xfrm>
            <a:off x="514350" y="1999471"/>
            <a:ext cx="5831087" cy="4465484"/>
          </a:xfrm>
        </p:spPr>
        <p:txBody>
          <a:bodyPr anchor="b"/>
          <a:lstStyle>
            <a:lvl1pPr algn="l">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514344" y="6485896"/>
            <a:ext cx="5830206" cy="1777573"/>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4171632" y="673573"/>
            <a:ext cx="1637348" cy="649111"/>
          </a:xfrm>
        </p:spPr>
        <p:txBody>
          <a:bodyPr/>
          <a:lstStyle>
            <a:lvl1pPr algn="r">
              <a:defRPr/>
            </a:lvl1pPr>
          </a:lstStyle>
          <a:p>
            <a:fld id="{715511CB-9880-4430-A8CC-51E467940B52}" type="datetimeFigureOut">
              <a:rPr lang="en-US" smtClean="0"/>
              <a:t>12/10/2020</a:t>
            </a:fld>
            <a:endParaRPr lang="en-US"/>
          </a:p>
        </p:txBody>
      </p:sp>
      <p:sp>
        <p:nvSpPr>
          <p:cNvPr id="6" name="Footer Placeholder 5"/>
          <p:cNvSpPr>
            <a:spLocks noGrp="1"/>
          </p:cNvSpPr>
          <p:nvPr>
            <p:ph type="ftr" sz="quarter" idx="11"/>
          </p:nvPr>
        </p:nvSpPr>
        <p:spPr>
          <a:xfrm>
            <a:off x="445770" y="673573"/>
            <a:ext cx="3622992" cy="649111"/>
          </a:xfrm>
        </p:spPr>
        <p:txBody>
          <a:bodyPr/>
          <a:lstStyle/>
          <a:p>
            <a:endParaRPr lang="en-US"/>
          </a:p>
        </p:txBody>
      </p:sp>
      <p:sp>
        <p:nvSpPr>
          <p:cNvPr id="7" name="Slide Number Placeholder 6"/>
          <p:cNvSpPr>
            <a:spLocks noGrp="1"/>
          </p:cNvSpPr>
          <p:nvPr>
            <p:ph type="sldNum" sz="quarter" idx="12"/>
          </p:nvPr>
        </p:nvSpPr>
        <p:spPr>
          <a:xfrm>
            <a:off x="5911849" y="677336"/>
            <a:ext cx="500381" cy="649111"/>
          </a:xfrm>
        </p:spPr>
        <p:txBody>
          <a:bodyPr/>
          <a:lstStyle/>
          <a:p>
            <a:fld id="{74DEE75A-5986-4761-9F24-61FF47705E25}" type="slidenum">
              <a:rPr lang="en-US" smtClean="0"/>
              <a:t>‹#›</a:t>
            </a:fld>
            <a:endParaRPr lang="en-US"/>
          </a:p>
        </p:txBody>
      </p:sp>
    </p:spTree>
    <p:extLst>
      <p:ext uri="{BB962C8B-B14F-4D97-AF65-F5344CB8AC3E}">
        <p14:creationId xmlns:p14="http://schemas.microsoft.com/office/powerpoint/2010/main" val="14549314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628776" y="1354667"/>
            <a:ext cx="4783454" cy="2317986"/>
          </a:xfrm>
        </p:spPr>
        <p:txBody>
          <a:bodyPr/>
          <a:lstStyle/>
          <a:p>
            <a:r>
              <a:rPr lang="en-US"/>
              <a:t>Click to edit Master title style</a:t>
            </a:r>
            <a:endParaRPr lang="en-US" dirty="0"/>
          </a:p>
        </p:txBody>
      </p:sp>
      <p:sp>
        <p:nvSpPr>
          <p:cNvPr id="7" name="Text Placeholder 2"/>
          <p:cNvSpPr>
            <a:spLocks noGrp="1"/>
          </p:cNvSpPr>
          <p:nvPr>
            <p:ph type="body" idx="1"/>
          </p:nvPr>
        </p:nvSpPr>
        <p:spPr>
          <a:xfrm>
            <a:off x="445771" y="3914809"/>
            <a:ext cx="1920240" cy="1097458"/>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445770" y="5163670"/>
            <a:ext cx="1920240" cy="5971696"/>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2476678" y="3913481"/>
            <a:ext cx="1920240" cy="1113838"/>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2475586" y="5162788"/>
            <a:ext cx="1920240" cy="597257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4491989" y="3898429"/>
            <a:ext cx="1920240" cy="1113838"/>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4491990" y="5163670"/>
            <a:ext cx="1920240" cy="5971696"/>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715511CB-9880-4430-A8CC-51E467940B52}" type="datetimeFigureOut">
              <a:rPr lang="en-US" smtClean="0"/>
              <a:t>12/10/2020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4DEE75A-5986-4761-9F24-61FF47705E25}" type="slidenum">
              <a:rPr lang="en-US" smtClean="0"/>
              <a:t>‹#›</a:t>
            </a:fld>
            <a:endParaRPr lang="en-US"/>
          </a:p>
        </p:txBody>
      </p:sp>
    </p:spTree>
    <p:extLst>
      <p:ext uri="{BB962C8B-B14F-4D97-AF65-F5344CB8AC3E}">
        <p14:creationId xmlns:p14="http://schemas.microsoft.com/office/powerpoint/2010/main" val="11118034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628777" y="1354667"/>
            <a:ext cx="4786488" cy="230293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445770" y="7312606"/>
            <a:ext cx="1920240" cy="1213804"/>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445770" y="4145280"/>
            <a:ext cx="1920240" cy="2679644"/>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445770" y="8526406"/>
            <a:ext cx="1920240" cy="260895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2468905" y="7312606"/>
            <a:ext cx="1920240" cy="1213804"/>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2468904" y="4145280"/>
            <a:ext cx="1920240" cy="2684199"/>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2468144" y="8526404"/>
            <a:ext cx="1920240" cy="260895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4495024" y="7312606"/>
            <a:ext cx="1920240" cy="1213804"/>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4495023" y="4145283"/>
            <a:ext cx="1920240" cy="2682523"/>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4494954" y="8526401"/>
            <a:ext cx="1920240" cy="260895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715511CB-9880-4430-A8CC-51E467940B52}" type="datetimeFigureOut">
              <a:rPr lang="en-US" smtClean="0"/>
              <a:t>12/10/2020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4DEE75A-5986-4761-9F24-61FF47705E25}" type="slidenum">
              <a:rPr lang="en-US" smtClean="0"/>
              <a:t>‹#›</a:t>
            </a:fld>
            <a:endParaRPr lang="en-US"/>
          </a:p>
        </p:txBody>
      </p:sp>
    </p:spTree>
    <p:extLst>
      <p:ext uri="{BB962C8B-B14F-4D97-AF65-F5344CB8AC3E}">
        <p14:creationId xmlns:p14="http://schemas.microsoft.com/office/powerpoint/2010/main" val="19194750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445770" y="3901440"/>
            <a:ext cx="5966460" cy="72339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5511CB-9880-4430-A8CC-51E467940B52}" type="datetimeFigureOut">
              <a:rPr lang="en-US" smtClean="0"/>
              <a:t>12/10/2020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DEE75A-5986-4761-9F24-61FF47705E25}" type="slidenum">
              <a:rPr lang="en-US" smtClean="0"/>
              <a:t>‹#›</a:t>
            </a:fld>
            <a:endParaRPr lang="en-US"/>
          </a:p>
        </p:txBody>
      </p:sp>
    </p:spTree>
    <p:extLst>
      <p:ext uri="{BB962C8B-B14F-4D97-AF65-F5344CB8AC3E}">
        <p14:creationId xmlns:p14="http://schemas.microsoft.com/office/powerpoint/2010/main" val="28980304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881532"/>
            <a:ext cx="6858000" cy="3310468"/>
          </a:xfrm>
          <a:prstGeom prst="rect">
            <a:avLst/>
          </a:prstGeom>
        </p:spPr>
      </p:pic>
      <p:sp>
        <p:nvSpPr>
          <p:cNvPr id="2" name="Vertical Title 1"/>
          <p:cNvSpPr>
            <a:spLocks noGrp="1"/>
          </p:cNvSpPr>
          <p:nvPr>
            <p:ph type="title" orient="vert"/>
          </p:nvPr>
        </p:nvSpPr>
        <p:spPr>
          <a:xfrm>
            <a:off x="5254942" y="1328326"/>
            <a:ext cx="1157288" cy="7553200"/>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445771" y="1326446"/>
            <a:ext cx="4708526" cy="75550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4171632" y="677336"/>
            <a:ext cx="1637348" cy="649111"/>
          </a:xfrm>
        </p:spPr>
        <p:txBody>
          <a:bodyPr/>
          <a:lstStyle>
            <a:lvl1pPr algn="r">
              <a:defRPr/>
            </a:lvl1pPr>
          </a:lstStyle>
          <a:p>
            <a:fld id="{715511CB-9880-4430-A8CC-51E467940B52}" type="datetimeFigureOut">
              <a:rPr lang="en-US" smtClean="0"/>
              <a:t>12/10/2020</a:t>
            </a:fld>
            <a:endParaRPr lang="en-US"/>
          </a:p>
        </p:txBody>
      </p:sp>
      <p:sp>
        <p:nvSpPr>
          <p:cNvPr id="5" name="Footer Placeholder 4"/>
          <p:cNvSpPr>
            <a:spLocks noGrp="1"/>
          </p:cNvSpPr>
          <p:nvPr>
            <p:ph type="ftr" sz="quarter" idx="11"/>
          </p:nvPr>
        </p:nvSpPr>
        <p:spPr>
          <a:xfrm>
            <a:off x="445770" y="677336"/>
            <a:ext cx="3622992" cy="649111"/>
          </a:xfrm>
        </p:spPr>
        <p:txBody>
          <a:bodyPr/>
          <a:lstStyle/>
          <a:p>
            <a:endParaRPr lang="en-US"/>
          </a:p>
        </p:txBody>
      </p:sp>
      <p:sp>
        <p:nvSpPr>
          <p:cNvPr id="6" name="Slide Number Placeholder 5"/>
          <p:cNvSpPr>
            <a:spLocks noGrp="1"/>
          </p:cNvSpPr>
          <p:nvPr>
            <p:ph type="sldNum" sz="quarter" idx="12"/>
          </p:nvPr>
        </p:nvSpPr>
        <p:spPr>
          <a:xfrm>
            <a:off x="5911849" y="677336"/>
            <a:ext cx="500381" cy="649111"/>
          </a:xfrm>
        </p:spPr>
        <p:txBody>
          <a:bodyPr/>
          <a:lstStyle/>
          <a:p>
            <a:fld id="{74DEE75A-5986-4761-9F24-61FF47705E25}" type="slidenum">
              <a:rPr lang="en-US" smtClean="0"/>
              <a:t>‹#›</a:t>
            </a:fld>
            <a:endParaRPr lang="en-US"/>
          </a:p>
        </p:txBody>
      </p:sp>
    </p:spTree>
    <p:extLst>
      <p:ext uri="{BB962C8B-B14F-4D97-AF65-F5344CB8AC3E}">
        <p14:creationId xmlns:p14="http://schemas.microsoft.com/office/powerpoint/2010/main" val="611855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5511CB-9880-4430-A8CC-51E467940B52}" type="datetimeFigureOut">
              <a:rPr lang="en-US" smtClean="0"/>
              <a:t>12/10/2020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DEE75A-5986-4761-9F24-61FF47705E25}" type="slidenum">
              <a:rPr lang="en-US" smtClean="0"/>
              <a:t>‹#›</a:t>
            </a:fld>
            <a:endParaRPr lang="en-US"/>
          </a:p>
        </p:txBody>
      </p:sp>
    </p:spTree>
    <p:extLst>
      <p:ext uri="{BB962C8B-B14F-4D97-AF65-F5344CB8AC3E}">
        <p14:creationId xmlns:p14="http://schemas.microsoft.com/office/powerpoint/2010/main" val="1271170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881532"/>
            <a:ext cx="6858000" cy="3310468"/>
          </a:xfrm>
          <a:prstGeom prst="rect">
            <a:avLst/>
          </a:prstGeom>
        </p:spPr>
      </p:pic>
      <p:sp>
        <p:nvSpPr>
          <p:cNvPr id="2" name="Title 1"/>
          <p:cNvSpPr>
            <a:spLocks noGrp="1"/>
          </p:cNvSpPr>
          <p:nvPr>
            <p:ph type="title"/>
          </p:nvPr>
        </p:nvSpPr>
        <p:spPr>
          <a:xfrm>
            <a:off x="445770" y="1339617"/>
            <a:ext cx="5966460" cy="4981218"/>
          </a:xfrm>
        </p:spPr>
        <p:txBody>
          <a:bodyPr anchor="b">
            <a:normAutofit/>
          </a:bodyPr>
          <a:lstStyle>
            <a:lvl1pPr algn="r">
              <a:defRPr sz="3000"/>
            </a:lvl1pPr>
          </a:lstStyle>
          <a:p>
            <a:r>
              <a:rPr lang="en-US"/>
              <a:t>Click to edit Master title style</a:t>
            </a:r>
            <a:endParaRPr lang="en-US" dirty="0"/>
          </a:p>
        </p:txBody>
      </p:sp>
      <p:sp>
        <p:nvSpPr>
          <p:cNvPr id="3" name="Text Placeholder 2"/>
          <p:cNvSpPr>
            <a:spLocks noGrp="1"/>
          </p:cNvSpPr>
          <p:nvPr>
            <p:ph type="body" idx="1"/>
          </p:nvPr>
        </p:nvSpPr>
        <p:spPr>
          <a:xfrm>
            <a:off x="445770" y="6474180"/>
            <a:ext cx="5966461" cy="2407349"/>
          </a:xfrm>
        </p:spPr>
        <p:txBody>
          <a:bodyPr>
            <a:normAutofit/>
          </a:bodyPr>
          <a:lstStyle>
            <a:lvl1pPr marL="0" indent="0" algn="r">
              <a:buNone/>
              <a:defRPr sz="165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171632" y="677336"/>
            <a:ext cx="1637348" cy="649111"/>
          </a:xfrm>
        </p:spPr>
        <p:txBody>
          <a:bodyPr/>
          <a:lstStyle>
            <a:lvl1pPr algn="r">
              <a:defRPr/>
            </a:lvl1pPr>
          </a:lstStyle>
          <a:p>
            <a:fld id="{715511CB-9880-4430-A8CC-51E467940B52}" type="datetimeFigureOut">
              <a:rPr lang="en-US" smtClean="0"/>
              <a:t>12/10/2020</a:t>
            </a:fld>
            <a:endParaRPr lang="en-US"/>
          </a:p>
        </p:txBody>
      </p:sp>
      <p:sp>
        <p:nvSpPr>
          <p:cNvPr id="5" name="Footer Placeholder 4"/>
          <p:cNvSpPr>
            <a:spLocks noGrp="1"/>
          </p:cNvSpPr>
          <p:nvPr>
            <p:ph type="ftr" sz="quarter" idx="11"/>
          </p:nvPr>
        </p:nvSpPr>
        <p:spPr>
          <a:xfrm>
            <a:off x="445770" y="677336"/>
            <a:ext cx="3622992" cy="649111"/>
          </a:xfrm>
        </p:spPr>
        <p:txBody>
          <a:bodyPr/>
          <a:lstStyle/>
          <a:p>
            <a:endParaRPr lang="en-US"/>
          </a:p>
        </p:txBody>
      </p:sp>
      <p:sp>
        <p:nvSpPr>
          <p:cNvPr id="6" name="Slide Number Placeholder 5"/>
          <p:cNvSpPr>
            <a:spLocks noGrp="1"/>
          </p:cNvSpPr>
          <p:nvPr>
            <p:ph type="sldNum" sz="quarter" idx="12"/>
          </p:nvPr>
        </p:nvSpPr>
        <p:spPr>
          <a:xfrm>
            <a:off x="5911850" y="677336"/>
            <a:ext cx="500380" cy="649111"/>
          </a:xfrm>
        </p:spPr>
        <p:txBody>
          <a:bodyPr/>
          <a:lstStyle/>
          <a:p>
            <a:fld id="{74DEE75A-5986-4761-9F24-61FF47705E25}" type="slidenum">
              <a:rPr lang="en-US" smtClean="0"/>
              <a:t>‹#›</a:t>
            </a:fld>
            <a:endParaRPr lang="en-US"/>
          </a:p>
        </p:txBody>
      </p:sp>
    </p:spTree>
    <p:extLst>
      <p:ext uri="{BB962C8B-B14F-4D97-AF65-F5344CB8AC3E}">
        <p14:creationId xmlns:p14="http://schemas.microsoft.com/office/powerpoint/2010/main" val="2334264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45771" y="3901440"/>
            <a:ext cx="2932934" cy="72339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81574" y="3901440"/>
            <a:ext cx="2930655" cy="72339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5511CB-9880-4430-A8CC-51E467940B52}" type="datetimeFigureOut">
              <a:rPr lang="en-US" smtClean="0"/>
              <a:t>12/10/2020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DEE75A-5986-4761-9F24-61FF47705E25}" type="slidenum">
              <a:rPr lang="en-US" smtClean="0"/>
              <a:t>‹#›</a:t>
            </a:fld>
            <a:endParaRPr lang="en-US"/>
          </a:p>
        </p:txBody>
      </p:sp>
    </p:spTree>
    <p:extLst>
      <p:ext uri="{BB962C8B-B14F-4D97-AF65-F5344CB8AC3E}">
        <p14:creationId xmlns:p14="http://schemas.microsoft.com/office/powerpoint/2010/main" val="3221954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28775" y="1354667"/>
            <a:ext cx="4783455" cy="230293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15960" y="3882315"/>
            <a:ext cx="2762744" cy="1464732"/>
          </a:xfrm>
        </p:spPr>
        <p:txBody>
          <a:bodyPr anchor="b">
            <a:normAutofit/>
          </a:bodyPr>
          <a:lstStyle>
            <a:lvl1pPr marL="0" indent="0">
              <a:buNone/>
              <a:defRPr sz="21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45770" y="5569187"/>
            <a:ext cx="2932934" cy="55661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651764" y="3882315"/>
            <a:ext cx="2760466" cy="1464732"/>
          </a:xfrm>
        </p:spPr>
        <p:txBody>
          <a:bodyPr anchor="b">
            <a:normAutofit/>
          </a:bodyPr>
          <a:lstStyle>
            <a:lvl1pPr marL="0" indent="0">
              <a:buNone/>
              <a:defRPr sz="21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81574" y="5569187"/>
            <a:ext cx="2930656" cy="55661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5511CB-9880-4430-A8CC-51E467940B52}" type="datetimeFigureOut">
              <a:rPr lang="en-US" smtClean="0"/>
              <a:t>12/10/2020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4DEE75A-5986-4761-9F24-61FF47705E25}" type="slidenum">
              <a:rPr lang="en-US" smtClean="0"/>
              <a:t>‹#›</a:t>
            </a:fld>
            <a:endParaRPr lang="en-US"/>
          </a:p>
        </p:txBody>
      </p:sp>
    </p:spTree>
    <p:extLst>
      <p:ext uri="{BB962C8B-B14F-4D97-AF65-F5344CB8AC3E}">
        <p14:creationId xmlns:p14="http://schemas.microsoft.com/office/powerpoint/2010/main" val="1830050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5511CB-9880-4430-A8CC-51E467940B52}" type="datetimeFigureOut">
              <a:rPr lang="en-US" smtClean="0"/>
              <a:t>12/10/2020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4DEE75A-5986-4761-9F24-61FF47705E25}" type="slidenum">
              <a:rPr lang="en-US" smtClean="0"/>
              <a:t>‹#›</a:t>
            </a:fld>
            <a:endParaRPr lang="en-US"/>
          </a:p>
        </p:txBody>
      </p:sp>
    </p:spTree>
    <p:extLst>
      <p:ext uri="{BB962C8B-B14F-4D97-AF65-F5344CB8AC3E}">
        <p14:creationId xmlns:p14="http://schemas.microsoft.com/office/powerpoint/2010/main" val="34029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5511CB-9880-4430-A8CC-51E467940B52}" type="datetimeFigureOut">
              <a:rPr lang="en-US" smtClean="0"/>
              <a:t>12/10/2020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DEE75A-5986-4761-9F24-61FF47705E25}" type="slidenum">
              <a:rPr lang="en-US" smtClean="0"/>
              <a:t>‹#›</a:t>
            </a:fld>
            <a:endParaRPr lang="en-US"/>
          </a:p>
        </p:txBody>
      </p:sp>
    </p:spTree>
    <p:extLst>
      <p:ext uri="{BB962C8B-B14F-4D97-AF65-F5344CB8AC3E}">
        <p14:creationId xmlns:p14="http://schemas.microsoft.com/office/powerpoint/2010/main" val="336188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45770" y="2709333"/>
            <a:ext cx="2314575" cy="2844800"/>
          </a:xfrm>
        </p:spPr>
        <p:txBody>
          <a:bodyPr anchor="b"/>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2914650" y="1327573"/>
            <a:ext cx="3497580" cy="9807787"/>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45770" y="5554133"/>
            <a:ext cx="2314575" cy="55812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15511CB-9880-4430-A8CC-51E467940B52}" type="datetimeFigureOut">
              <a:rPr lang="en-US" smtClean="0"/>
              <a:t>12/10/2020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DEE75A-5986-4761-9F24-61FF47705E25}" type="slidenum">
              <a:rPr lang="en-US" smtClean="0"/>
              <a:t>‹#›</a:t>
            </a:fld>
            <a:endParaRPr lang="en-US"/>
          </a:p>
        </p:txBody>
      </p:sp>
    </p:spTree>
    <p:extLst>
      <p:ext uri="{BB962C8B-B14F-4D97-AF65-F5344CB8AC3E}">
        <p14:creationId xmlns:p14="http://schemas.microsoft.com/office/powerpoint/2010/main" val="3019207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45770" y="2709333"/>
            <a:ext cx="3056798" cy="2844800"/>
          </a:xfrm>
        </p:spPr>
        <p:txBody>
          <a:bodyPr anchor="b"/>
          <a:lstStyle>
            <a:lvl1pPr algn="l">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58143" y="1335541"/>
            <a:ext cx="2755676" cy="97998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45770" y="5554133"/>
            <a:ext cx="3056798" cy="55812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15511CB-9880-4430-A8CC-51E467940B52}" type="datetimeFigureOut">
              <a:rPr lang="en-US" smtClean="0"/>
              <a:t>12/10/2020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DEE75A-5986-4761-9F24-61FF47705E25}" type="slidenum">
              <a:rPr lang="en-US" smtClean="0"/>
              <a:t>‹#›</a:t>
            </a:fld>
            <a:endParaRPr lang="en-US"/>
          </a:p>
        </p:txBody>
      </p:sp>
    </p:spTree>
    <p:extLst>
      <p:ext uri="{BB962C8B-B14F-4D97-AF65-F5344CB8AC3E}">
        <p14:creationId xmlns:p14="http://schemas.microsoft.com/office/powerpoint/2010/main" val="979734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6858000" cy="1921934"/>
          </a:xfrm>
          <a:prstGeom prst="rect">
            <a:avLst/>
          </a:prstGeom>
        </p:spPr>
      </p:pic>
      <p:sp>
        <p:nvSpPr>
          <p:cNvPr id="2" name="Title Placeholder 1"/>
          <p:cNvSpPr>
            <a:spLocks noGrp="1"/>
          </p:cNvSpPr>
          <p:nvPr>
            <p:ph type="title"/>
          </p:nvPr>
        </p:nvSpPr>
        <p:spPr>
          <a:xfrm>
            <a:off x="1628775" y="1358886"/>
            <a:ext cx="4783455" cy="22987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45770" y="3901440"/>
            <a:ext cx="5966460" cy="7233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809172" y="11300181"/>
            <a:ext cx="1603058" cy="649111"/>
          </a:xfrm>
          <a:prstGeom prst="rect">
            <a:avLst/>
          </a:prstGeom>
        </p:spPr>
        <p:txBody>
          <a:bodyPr vert="horz" lIns="91440" tIns="45720" rIns="91440" bIns="45720" rtlCol="0" anchor="ctr"/>
          <a:lstStyle>
            <a:lvl1pPr algn="r">
              <a:defRPr sz="788">
                <a:solidFill>
                  <a:schemeClr val="tx1">
                    <a:tint val="75000"/>
                  </a:schemeClr>
                </a:solidFill>
              </a:defRPr>
            </a:lvl1pPr>
          </a:lstStyle>
          <a:p>
            <a:fld id="{715511CB-9880-4430-A8CC-51E467940B52}" type="datetimeFigureOut">
              <a:rPr lang="en-US" smtClean="0"/>
              <a:t>12/10/2020</a:t>
            </a:fld>
            <a:endParaRPr lang="en-US"/>
          </a:p>
        </p:txBody>
      </p:sp>
      <p:sp>
        <p:nvSpPr>
          <p:cNvPr id="5" name="Footer Placeholder 4"/>
          <p:cNvSpPr>
            <a:spLocks noGrp="1"/>
          </p:cNvSpPr>
          <p:nvPr>
            <p:ph type="ftr" sz="quarter" idx="3"/>
          </p:nvPr>
        </p:nvSpPr>
        <p:spPr>
          <a:xfrm>
            <a:off x="445770" y="11299283"/>
            <a:ext cx="4260533" cy="649111"/>
          </a:xfrm>
          <a:prstGeom prst="rect">
            <a:avLst/>
          </a:prstGeom>
        </p:spPr>
        <p:txBody>
          <a:bodyPr vert="horz" lIns="91440" tIns="45720" rIns="91440" bIns="45720" rtlCol="0" anchor="ctr"/>
          <a:lstStyle>
            <a:lvl1pPr algn="l">
              <a:defRPr sz="788">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929187" y="677336"/>
            <a:ext cx="1483043" cy="649111"/>
          </a:xfrm>
          <a:prstGeom prst="rect">
            <a:avLst/>
          </a:prstGeom>
        </p:spPr>
        <p:txBody>
          <a:bodyPr vert="horz" lIns="91440" tIns="45720" rIns="91440" bIns="45720" rtlCol="0" anchor="ctr"/>
          <a:lstStyle>
            <a:lvl1pPr algn="r">
              <a:defRPr sz="788">
                <a:solidFill>
                  <a:schemeClr val="tx1">
                    <a:tint val="75000"/>
                  </a:schemeClr>
                </a:solidFill>
              </a:defRPr>
            </a:lvl1pPr>
          </a:lstStyle>
          <a:p>
            <a:fld id="{74DEE75A-5986-4761-9F24-61FF47705E25}" type="slidenum">
              <a:rPr lang="en-US" smtClean="0"/>
              <a:t>‹#›</a:t>
            </a:fld>
            <a:endParaRPr lang="en-US"/>
          </a:p>
        </p:txBody>
      </p:sp>
    </p:spTree>
    <p:extLst>
      <p:ext uri="{BB962C8B-B14F-4D97-AF65-F5344CB8AC3E}">
        <p14:creationId xmlns:p14="http://schemas.microsoft.com/office/powerpoint/2010/main" val="826605275"/>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r" defTabSz="685800" rtl="0" eaLnBrk="1" latinLnBrk="0" hangingPunct="1">
        <a:lnSpc>
          <a:spcPct val="90000"/>
        </a:lnSpc>
        <a:spcBef>
          <a:spcPct val="0"/>
        </a:spcBef>
        <a:buNone/>
        <a:defRPr sz="3000" kern="1200" cap="all" baseline="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hyperlink" Target="https://www.barewalls.com/art-print-poster/bad-guy-in-jail_bwc11383384.html" TargetMode="External"/><Relationship Id="rId3" Type="http://schemas.openxmlformats.org/officeDocument/2006/relationships/hyperlink" Target="https://blog.pcloud.com/were-sure-you-dont-know-these-10-interesting-facts-about-encryption/#:~:text=It%20includes%20the%20coding%20and,of%20encryption%20is%20letter%20substitution" TargetMode="External"/><Relationship Id="rId7" Type="http://schemas.openxmlformats.org/officeDocument/2006/relationships/hyperlink" Target="https://www.tlnt.com/to-really-know-your-culture-become-a-detective/" TargetMode="External"/><Relationship Id="rId12" Type="http://schemas.openxmlformats.org/officeDocument/2006/relationships/hyperlink" Target="https://www.zdnet.com/article/online-security-101-how-to-protect-your-privacy-from-hackers-spies-and-the-government/" TargetMode="External"/><Relationship Id="rId2" Type="http://schemas.openxmlformats.org/officeDocument/2006/relationships/hyperlink" Target="https://www.nsa.gov/Portals/70/documents/about/cryptologic-heritage/historical-figures-publications/publications/misc/fun-facts-sheet.pdf" TargetMode="External"/><Relationship Id="rId1" Type="http://schemas.openxmlformats.org/officeDocument/2006/relationships/slideLayout" Target="../slideLayouts/slideLayout2.xml"/><Relationship Id="rId6" Type="http://schemas.openxmlformats.org/officeDocument/2006/relationships/hyperlink" Target="http://www.trytoprogram.com/c-examples/c-program-to-encrypt-and-decrypt-string/" TargetMode="External"/><Relationship Id="rId11" Type="http://schemas.openxmlformats.org/officeDocument/2006/relationships/hyperlink" Target="https://elearningindustry.com/10-online-research-tools-every-online-learner-know" TargetMode="External"/><Relationship Id="rId5" Type="http://schemas.openxmlformats.org/officeDocument/2006/relationships/hyperlink" Target="https://towardsdatascience.com/the-basics-of-cryptography-80c7906ba2f7" TargetMode="External"/><Relationship Id="rId10" Type="http://schemas.openxmlformats.org/officeDocument/2006/relationships/hyperlink" Target="https://www.ld.com/as2-part-3-certificates/" TargetMode="External"/><Relationship Id="rId4" Type="http://schemas.openxmlformats.org/officeDocument/2006/relationships/hyperlink" Target="https://marvelous-essays.com/blog/interesting-facts-about-cryptography.html" TargetMode="External"/><Relationship Id="rId9" Type="http://schemas.openxmlformats.org/officeDocument/2006/relationships/hyperlink" Target="https://fineartamerica.com/featured/a-great-gift-for-business-minded-persons-saying-profit-tshirt-design-money-bag-dollars-gold-coins-roland-andres.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B238E-4E51-49B3-A047-E0AB54CAD3C9}"/>
              </a:ext>
            </a:extLst>
          </p:cNvPr>
          <p:cNvSpPr>
            <a:spLocks noGrp="1"/>
          </p:cNvSpPr>
          <p:nvPr>
            <p:ph type="ctrTitle"/>
          </p:nvPr>
        </p:nvSpPr>
        <p:spPr/>
        <p:txBody>
          <a:bodyPr/>
          <a:lstStyle/>
          <a:p>
            <a:r>
              <a:rPr lang="en-US" dirty="0"/>
              <a:t>Cryptography </a:t>
            </a:r>
          </a:p>
        </p:txBody>
      </p:sp>
      <p:sp>
        <p:nvSpPr>
          <p:cNvPr id="3" name="Subtitle 2">
            <a:extLst>
              <a:ext uri="{FF2B5EF4-FFF2-40B4-BE49-F238E27FC236}">
                <a16:creationId xmlns:a16="http://schemas.microsoft.com/office/drawing/2014/main" id="{9403BF23-C451-4A81-8970-8F8914432146}"/>
              </a:ext>
            </a:extLst>
          </p:cNvPr>
          <p:cNvSpPr>
            <a:spLocks noGrp="1"/>
          </p:cNvSpPr>
          <p:nvPr>
            <p:ph type="subTitle" idx="1"/>
          </p:nvPr>
        </p:nvSpPr>
        <p:spPr/>
        <p:txBody>
          <a:bodyPr/>
          <a:lstStyle/>
          <a:p>
            <a:r>
              <a:rPr lang="en-US" dirty="0"/>
              <a:t>By Justin Ruiloba</a:t>
            </a:r>
          </a:p>
        </p:txBody>
      </p:sp>
    </p:spTree>
    <p:extLst>
      <p:ext uri="{BB962C8B-B14F-4D97-AF65-F5344CB8AC3E}">
        <p14:creationId xmlns:p14="http://schemas.microsoft.com/office/powerpoint/2010/main" val="1074291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C951E-6264-4664-82A1-1C12FB4F8E47}"/>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1C3C6493-0A56-4227-8A2A-2FC2BDE646FE}"/>
              </a:ext>
            </a:extLst>
          </p:cNvPr>
          <p:cNvSpPr>
            <a:spLocks noGrp="1"/>
          </p:cNvSpPr>
          <p:nvPr>
            <p:ph idx="1"/>
          </p:nvPr>
        </p:nvSpPr>
        <p:spPr/>
        <p:txBody>
          <a:bodyPr>
            <a:normAutofit/>
          </a:bodyPr>
          <a:lstStyle/>
          <a:p>
            <a:r>
              <a:rPr lang="en-US" dirty="0"/>
              <a:t>Cryptography is a security feature that is added to a message to keep the contents of a message private between the sender and receiver by using a agreed upon key.</a:t>
            </a:r>
          </a:p>
          <a:p>
            <a:r>
              <a:rPr lang="en-US" dirty="0"/>
              <a:t>Julius Caesar used encryption to cipher letters and messages.</a:t>
            </a:r>
          </a:p>
          <a:p>
            <a:r>
              <a:rPr lang="en-US" dirty="0"/>
              <a:t> Encryption has played an important role in many wars and throughout the years, but is beginning to be used more and more in the private and public sectors.</a:t>
            </a:r>
          </a:p>
          <a:p>
            <a:r>
              <a:rPr lang="en-US" dirty="0"/>
              <a:t>The ancient Greeks were one of the first ones to use cryptography using a stick and strip of cloth. They would wrap the cloth around the stick write their message then send the cloth and if you had a stick with similar length you would wrap it around the stick and see your message.</a:t>
            </a:r>
          </a:p>
          <a:p>
            <a:endParaRPr lang="en-US" dirty="0"/>
          </a:p>
        </p:txBody>
      </p:sp>
      <p:pic>
        <p:nvPicPr>
          <p:cNvPr id="4" name="Picture 3">
            <a:extLst>
              <a:ext uri="{FF2B5EF4-FFF2-40B4-BE49-F238E27FC236}">
                <a16:creationId xmlns:a16="http://schemas.microsoft.com/office/drawing/2014/main" id="{0B77260D-371A-4F90-AA2E-9603679AD75C}"/>
              </a:ext>
            </a:extLst>
          </p:cNvPr>
          <p:cNvPicPr>
            <a:picLocks noChangeAspect="1"/>
          </p:cNvPicPr>
          <p:nvPr/>
        </p:nvPicPr>
        <p:blipFill>
          <a:blip r:embed="rId2"/>
          <a:stretch>
            <a:fillRect/>
          </a:stretch>
        </p:blipFill>
        <p:spPr>
          <a:xfrm>
            <a:off x="0" y="8672763"/>
            <a:ext cx="6858000" cy="3519237"/>
          </a:xfrm>
          <a:prstGeom prst="rect">
            <a:avLst/>
          </a:prstGeom>
        </p:spPr>
      </p:pic>
    </p:spTree>
    <p:extLst>
      <p:ext uri="{BB962C8B-B14F-4D97-AF65-F5344CB8AC3E}">
        <p14:creationId xmlns:p14="http://schemas.microsoft.com/office/powerpoint/2010/main" val="3836718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45E1B-5C7D-46AE-8B27-F57EC0609918}"/>
              </a:ext>
            </a:extLst>
          </p:cNvPr>
          <p:cNvSpPr>
            <a:spLocks noGrp="1"/>
          </p:cNvSpPr>
          <p:nvPr>
            <p:ph type="title"/>
          </p:nvPr>
        </p:nvSpPr>
        <p:spPr/>
        <p:txBody>
          <a:bodyPr/>
          <a:lstStyle/>
          <a:p>
            <a:r>
              <a:rPr lang="en-US" dirty="0"/>
              <a:t>Outcomes</a:t>
            </a:r>
            <a:br>
              <a:rPr lang="en-US" dirty="0"/>
            </a:br>
            <a:endParaRPr lang="en-US" dirty="0"/>
          </a:p>
        </p:txBody>
      </p:sp>
      <p:sp>
        <p:nvSpPr>
          <p:cNvPr id="3" name="Content Placeholder 2">
            <a:extLst>
              <a:ext uri="{FF2B5EF4-FFF2-40B4-BE49-F238E27FC236}">
                <a16:creationId xmlns:a16="http://schemas.microsoft.com/office/drawing/2014/main" id="{F990A688-B0D0-4E8E-ABA5-A6ADFFA7F44E}"/>
              </a:ext>
            </a:extLst>
          </p:cNvPr>
          <p:cNvSpPr>
            <a:spLocks noGrp="1"/>
          </p:cNvSpPr>
          <p:nvPr>
            <p:ph idx="1"/>
          </p:nvPr>
        </p:nvSpPr>
        <p:spPr>
          <a:xfrm>
            <a:off x="445770" y="3857195"/>
            <a:ext cx="5966460" cy="7233920"/>
          </a:xfrm>
        </p:spPr>
        <p:txBody>
          <a:bodyPr/>
          <a:lstStyle/>
          <a:p>
            <a:r>
              <a:rPr lang="en-US" dirty="0"/>
              <a:t>Through hands-on activities, participants will:</a:t>
            </a:r>
          </a:p>
          <a:p>
            <a:r>
              <a:rPr lang="en-US" dirty="0"/>
              <a:t>Understand the importance of encrypting messages for security</a:t>
            </a:r>
          </a:p>
          <a:p>
            <a:r>
              <a:rPr lang="en-US" dirty="0"/>
              <a:t>Employ the concept of encryption and decryption to a message</a:t>
            </a:r>
          </a:p>
          <a:p>
            <a:r>
              <a:rPr lang="en-US" dirty="0"/>
              <a:t>Experiment with reverse engineering techniques associated with decryption of a message.</a:t>
            </a:r>
          </a:p>
          <a:p>
            <a:r>
              <a:rPr lang="en-US" dirty="0"/>
              <a:t>Decode and encode a secret message.</a:t>
            </a:r>
          </a:p>
          <a:p>
            <a:r>
              <a:rPr lang="en-US" dirty="0"/>
              <a:t>Learn the fundamentals of cryptography</a:t>
            </a:r>
          </a:p>
          <a:p>
            <a:r>
              <a:rPr lang="en-US" dirty="0"/>
              <a:t>Use </a:t>
            </a:r>
            <a:r>
              <a:rPr lang="en-US" dirty="0" err="1"/>
              <a:t>openssl</a:t>
            </a:r>
            <a:r>
              <a:rPr lang="en-US" dirty="0"/>
              <a:t> to encrypt and decrypt</a:t>
            </a:r>
          </a:p>
          <a:p>
            <a:endParaRPr lang="en-US" dirty="0"/>
          </a:p>
        </p:txBody>
      </p:sp>
      <p:pic>
        <p:nvPicPr>
          <p:cNvPr id="4" name="Picture 3">
            <a:extLst>
              <a:ext uri="{FF2B5EF4-FFF2-40B4-BE49-F238E27FC236}">
                <a16:creationId xmlns:a16="http://schemas.microsoft.com/office/drawing/2014/main" id="{94290012-644D-4A0B-BC97-26513E6A0BEF}"/>
              </a:ext>
            </a:extLst>
          </p:cNvPr>
          <p:cNvPicPr>
            <a:picLocks noChangeAspect="1"/>
          </p:cNvPicPr>
          <p:nvPr/>
        </p:nvPicPr>
        <p:blipFill>
          <a:blip r:embed="rId2"/>
          <a:stretch>
            <a:fillRect/>
          </a:stretch>
        </p:blipFill>
        <p:spPr>
          <a:xfrm>
            <a:off x="-800906" y="7639522"/>
            <a:ext cx="8294907" cy="4552478"/>
          </a:xfrm>
          <a:prstGeom prst="rect">
            <a:avLst/>
          </a:prstGeom>
        </p:spPr>
      </p:pic>
    </p:spTree>
    <p:extLst>
      <p:ext uri="{BB962C8B-B14F-4D97-AF65-F5344CB8AC3E}">
        <p14:creationId xmlns:p14="http://schemas.microsoft.com/office/powerpoint/2010/main" val="4061644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739F2-CB2E-4E37-B197-02561A058C2B}"/>
              </a:ext>
            </a:extLst>
          </p:cNvPr>
          <p:cNvSpPr>
            <a:spLocks noGrp="1"/>
          </p:cNvSpPr>
          <p:nvPr>
            <p:ph type="title"/>
          </p:nvPr>
        </p:nvSpPr>
        <p:spPr/>
        <p:txBody>
          <a:bodyPr/>
          <a:lstStyle/>
          <a:p>
            <a:r>
              <a:rPr lang="en-US" dirty="0"/>
              <a:t>Scenario</a:t>
            </a:r>
            <a:br>
              <a:rPr lang="en-US" dirty="0"/>
            </a:br>
            <a:endParaRPr lang="en-US" dirty="0"/>
          </a:p>
        </p:txBody>
      </p:sp>
      <p:sp>
        <p:nvSpPr>
          <p:cNvPr id="3" name="Content Placeholder 2">
            <a:extLst>
              <a:ext uri="{FF2B5EF4-FFF2-40B4-BE49-F238E27FC236}">
                <a16:creationId xmlns:a16="http://schemas.microsoft.com/office/drawing/2014/main" id="{5136DAD7-6CD9-491D-87BF-93EFAD5C665E}"/>
              </a:ext>
            </a:extLst>
          </p:cNvPr>
          <p:cNvSpPr>
            <a:spLocks noGrp="1"/>
          </p:cNvSpPr>
          <p:nvPr>
            <p:ph idx="1"/>
          </p:nvPr>
        </p:nvSpPr>
        <p:spPr/>
        <p:txBody>
          <a:bodyPr>
            <a:normAutofit/>
          </a:bodyPr>
          <a:lstStyle/>
          <a:p>
            <a:pPr marL="0" marR="0" indent="0">
              <a:lnSpc>
                <a:spcPct val="107000"/>
              </a:lnSpc>
              <a:spcBef>
                <a:spcPts val="0"/>
              </a:spcBef>
              <a:spcAft>
                <a:spcPts val="8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You are an intern researcher for the government who is tasked with figuring out and comparing different algorithms for cryptography, how they work, and which to use in order to protect your research from getting stolen. You will be experimenting with different algorithms and ciphers to find out this answer. </a:t>
            </a:r>
            <a:r>
              <a:rPr lang="en-US" sz="1800" dirty="0">
                <a:latin typeface="Times New Roman" panose="02020603050405020304" pitchFamily="18" charset="0"/>
                <a:ea typeface="Calibri" panose="020F0502020204030204" pitchFamily="34" charset="0"/>
                <a:cs typeface="Times New Roman" panose="02020603050405020304" pitchFamily="18" charset="0"/>
              </a:rPr>
              <a:t>Then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applying them to see how they work.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7" name="Picture 6">
            <a:extLst>
              <a:ext uri="{FF2B5EF4-FFF2-40B4-BE49-F238E27FC236}">
                <a16:creationId xmlns:a16="http://schemas.microsoft.com/office/drawing/2014/main" id="{4AD1DFC3-AE8F-4836-96F1-BF077003B003}"/>
              </a:ext>
            </a:extLst>
          </p:cNvPr>
          <p:cNvPicPr>
            <a:picLocks noChangeAspect="1"/>
          </p:cNvPicPr>
          <p:nvPr/>
        </p:nvPicPr>
        <p:blipFill>
          <a:blip r:embed="rId2"/>
          <a:stretch>
            <a:fillRect/>
          </a:stretch>
        </p:blipFill>
        <p:spPr>
          <a:xfrm>
            <a:off x="1" y="6547670"/>
            <a:ext cx="3029155" cy="2271866"/>
          </a:xfrm>
          <a:prstGeom prst="rect">
            <a:avLst/>
          </a:prstGeom>
        </p:spPr>
      </p:pic>
      <p:pic>
        <p:nvPicPr>
          <p:cNvPr id="8" name="Picture 7">
            <a:extLst>
              <a:ext uri="{FF2B5EF4-FFF2-40B4-BE49-F238E27FC236}">
                <a16:creationId xmlns:a16="http://schemas.microsoft.com/office/drawing/2014/main" id="{AB39BC4E-56D5-4B16-9CC2-7DC88D375F89}"/>
              </a:ext>
            </a:extLst>
          </p:cNvPr>
          <p:cNvPicPr>
            <a:picLocks noChangeAspect="1"/>
          </p:cNvPicPr>
          <p:nvPr/>
        </p:nvPicPr>
        <p:blipFill>
          <a:blip r:embed="rId3"/>
          <a:stretch>
            <a:fillRect/>
          </a:stretch>
        </p:blipFill>
        <p:spPr>
          <a:xfrm>
            <a:off x="3029156" y="6577653"/>
            <a:ext cx="3961579" cy="2237945"/>
          </a:xfrm>
          <a:prstGeom prst="rect">
            <a:avLst/>
          </a:prstGeom>
        </p:spPr>
      </p:pic>
    </p:spTree>
    <p:extLst>
      <p:ext uri="{BB962C8B-B14F-4D97-AF65-F5344CB8AC3E}">
        <p14:creationId xmlns:p14="http://schemas.microsoft.com/office/powerpoint/2010/main" val="1940138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3389D-4515-466B-A1C3-D1449CDB8C48}"/>
              </a:ext>
            </a:extLst>
          </p:cNvPr>
          <p:cNvSpPr>
            <a:spLocks noGrp="1"/>
          </p:cNvSpPr>
          <p:nvPr>
            <p:ph type="title"/>
          </p:nvPr>
        </p:nvSpPr>
        <p:spPr/>
        <p:txBody>
          <a:bodyPr/>
          <a:lstStyle/>
          <a:p>
            <a:r>
              <a:rPr lang="en-US" dirty="0"/>
              <a:t>Tasks</a:t>
            </a:r>
            <a:br>
              <a:rPr lang="en-US" dirty="0"/>
            </a:br>
            <a:endParaRPr lang="en-US" dirty="0"/>
          </a:p>
        </p:txBody>
      </p:sp>
      <p:sp>
        <p:nvSpPr>
          <p:cNvPr id="3" name="Content Placeholder 2">
            <a:extLst>
              <a:ext uri="{FF2B5EF4-FFF2-40B4-BE49-F238E27FC236}">
                <a16:creationId xmlns:a16="http://schemas.microsoft.com/office/drawing/2014/main" id="{52DFDA5B-C2B5-4395-A2AB-8E0C218F0F4C}"/>
              </a:ext>
            </a:extLst>
          </p:cNvPr>
          <p:cNvSpPr>
            <a:spLocks noGrp="1"/>
          </p:cNvSpPr>
          <p:nvPr>
            <p:ph idx="1"/>
          </p:nvPr>
        </p:nvSpPr>
        <p:spPr/>
        <p:txBody>
          <a:bodyPr/>
          <a:lstStyle/>
          <a:p>
            <a:r>
              <a:rPr lang="en-US" dirty="0"/>
              <a:t>Apply simple and complex encryption and decryptions by hand.</a:t>
            </a:r>
          </a:p>
          <a:p>
            <a:r>
              <a:rPr lang="en-US" dirty="0"/>
              <a:t>Look at the encrypted and decrypted message and alter it in leaf pad.</a:t>
            </a:r>
          </a:p>
          <a:p>
            <a:r>
              <a:rPr lang="en-US" dirty="0"/>
              <a:t>OpenSSL to encrypt and decrypt.</a:t>
            </a:r>
          </a:p>
          <a:p>
            <a:r>
              <a:rPr lang="en-US" dirty="0"/>
              <a:t>Learn the fundamentals of cryptography</a:t>
            </a:r>
          </a:p>
          <a:p>
            <a:endParaRPr lang="en-US" dirty="0"/>
          </a:p>
        </p:txBody>
      </p:sp>
      <p:sp>
        <p:nvSpPr>
          <p:cNvPr id="5" name="Arrow: Right 4">
            <a:extLst>
              <a:ext uri="{FF2B5EF4-FFF2-40B4-BE49-F238E27FC236}">
                <a16:creationId xmlns:a16="http://schemas.microsoft.com/office/drawing/2014/main" id="{620B6574-C6EB-4F93-90A2-ACC4394CC2D3}"/>
              </a:ext>
            </a:extLst>
          </p:cNvPr>
          <p:cNvSpPr/>
          <p:nvPr/>
        </p:nvSpPr>
        <p:spPr>
          <a:xfrm>
            <a:off x="2239712" y="6756413"/>
            <a:ext cx="1396314" cy="5313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A12C8C2-C94A-48AE-A32C-79FF2C5DBC00}"/>
              </a:ext>
            </a:extLst>
          </p:cNvPr>
          <p:cNvPicPr>
            <a:picLocks noChangeAspect="1"/>
          </p:cNvPicPr>
          <p:nvPr/>
        </p:nvPicPr>
        <p:blipFill>
          <a:blip r:embed="rId2"/>
          <a:stretch>
            <a:fillRect/>
          </a:stretch>
        </p:blipFill>
        <p:spPr>
          <a:xfrm>
            <a:off x="445770" y="8377776"/>
            <a:ext cx="1603254" cy="1452744"/>
          </a:xfrm>
          <a:prstGeom prst="rect">
            <a:avLst/>
          </a:prstGeom>
        </p:spPr>
      </p:pic>
      <p:pic>
        <p:nvPicPr>
          <p:cNvPr id="9" name="Picture 8">
            <a:extLst>
              <a:ext uri="{FF2B5EF4-FFF2-40B4-BE49-F238E27FC236}">
                <a16:creationId xmlns:a16="http://schemas.microsoft.com/office/drawing/2014/main" id="{475D9D9E-4929-4512-A88F-D017A48F2233}"/>
              </a:ext>
            </a:extLst>
          </p:cNvPr>
          <p:cNvPicPr>
            <a:picLocks noChangeAspect="1"/>
          </p:cNvPicPr>
          <p:nvPr/>
        </p:nvPicPr>
        <p:blipFill>
          <a:blip r:embed="rId3"/>
          <a:stretch>
            <a:fillRect/>
          </a:stretch>
        </p:blipFill>
        <p:spPr>
          <a:xfrm>
            <a:off x="2264602" y="8831056"/>
            <a:ext cx="1414395" cy="566977"/>
          </a:xfrm>
          <a:prstGeom prst="rect">
            <a:avLst/>
          </a:prstGeom>
        </p:spPr>
      </p:pic>
      <p:pic>
        <p:nvPicPr>
          <p:cNvPr id="11" name="Picture 10">
            <a:extLst>
              <a:ext uri="{FF2B5EF4-FFF2-40B4-BE49-F238E27FC236}">
                <a16:creationId xmlns:a16="http://schemas.microsoft.com/office/drawing/2014/main" id="{5FD0002F-1E6E-4865-B46F-ADD172C65E3D}"/>
              </a:ext>
            </a:extLst>
          </p:cNvPr>
          <p:cNvPicPr>
            <a:picLocks noChangeAspect="1"/>
          </p:cNvPicPr>
          <p:nvPr/>
        </p:nvPicPr>
        <p:blipFill>
          <a:blip r:embed="rId4"/>
          <a:stretch>
            <a:fillRect/>
          </a:stretch>
        </p:blipFill>
        <p:spPr>
          <a:xfrm>
            <a:off x="3851334" y="8600194"/>
            <a:ext cx="2838450" cy="1028700"/>
          </a:xfrm>
          <a:prstGeom prst="rect">
            <a:avLst/>
          </a:prstGeom>
        </p:spPr>
      </p:pic>
      <p:pic>
        <p:nvPicPr>
          <p:cNvPr id="6" name="Picture 5">
            <a:extLst>
              <a:ext uri="{FF2B5EF4-FFF2-40B4-BE49-F238E27FC236}">
                <a16:creationId xmlns:a16="http://schemas.microsoft.com/office/drawing/2014/main" id="{7ED55721-AD9C-4717-A08A-AEE344427C4E}"/>
              </a:ext>
            </a:extLst>
          </p:cNvPr>
          <p:cNvPicPr>
            <a:picLocks noChangeAspect="1"/>
          </p:cNvPicPr>
          <p:nvPr/>
        </p:nvPicPr>
        <p:blipFill>
          <a:blip r:embed="rId5"/>
          <a:stretch>
            <a:fillRect/>
          </a:stretch>
        </p:blipFill>
        <p:spPr>
          <a:xfrm>
            <a:off x="558532" y="6119207"/>
            <a:ext cx="1490492" cy="1544107"/>
          </a:xfrm>
          <a:prstGeom prst="rect">
            <a:avLst/>
          </a:prstGeom>
        </p:spPr>
      </p:pic>
      <p:pic>
        <p:nvPicPr>
          <p:cNvPr id="8" name="Picture 7">
            <a:extLst>
              <a:ext uri="{FF2B5EF4-FFF2-40B4-BE49-F238E27FC236}">
                <a16:creationId xmlns:a16="http://schemas.microsoft.com/office/drawing/2014/main" id="{2343ADAF-756F-438D-8A03-7A1AA6BE4813}"/>
              </a:ext>
            </a:extLst>
          </p:cNvPr>
          <p:cNvPicPr>
            <a:picLocks noChangeAspect="1"/>
          </p:cNvPicPr>
          <p:nvPr/>
        </p:nvPicPr>
        <p:blipFill>
          <a:blip r:embed="rId6"/>
          <a:stretch>
            <a:fillRect/>
          </a:stretch>
        </p:blipFill>
        <p:spPr>
          <a:xfrm>
            <a:off x="3826714" y="6434852"/>
            <a:ext cx="2775039" cy="1124247"/>
          </a:xfrm>
          <a:prstGeom prst="rect">
            <a:avLst/>
          </a:prstGeom>
        </p:spPr>
      </p:pic>
    </p:spTree>
    <p:extLst>
      <p:ext uri="{BB962C8B-B14F-4D97-AF65-F5344CB8AC3E}">
        <p14:creationId xmlns:p14="http://schemas.microsoft.com/office/powerpoint/2010/main" val="3518058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8322F-979B-4580-9004-D4DB35CAFAF8}"/>
              </a:ext>
            </a:extLst>
          </p:cNvPr>
          <p:cNvSpPr>
            <a:spLocks noGrp="1"/>
          </p:cNvSpPr>
          <p:nvPr>
            <p:ph type="title"/>
          </p:nvPr>
        </p:nvSpPr>
        <p:spPr>
          <a:xfrm>
            <a:off x="252032" y="86624"/>
            <a:ext cx="5915025" cy="1292352"/>
          </a:xfrm>
        </p:spPr>
        <p:txBody>
          <a:bodyPr>
            <a:normAutofit/>
          </a:bodyPr>
          <a:lstStyle/>
          <a:p>
            <a:r>
              <a:rPr lang="en-US" dirty="0"/>
              <a:t>Cryptography Workshop</a:t>
            </a:r>
            <a:br>
              <a:rPr lang="en-US" dirty="0"/>
            </a:br>
            <a:r>
              <a:rPr lang="en-US" sz="2800" dirty="0"/>
              <a:t>by Justin Ruiloba</a:t>
            </a:r>
            <a:endParaRPr lang="en-US" dirty="0"/>
          </a:p>
        </p:txBody>
      </p:sp>
      <p:sp>
        <p:nvSpPr>
          <p:cNvPr id="3" name="Content Placeholder 2">
            <a:extLst>
              <a:ext uri="{FF2B5EF4-FFF2-40B4-BE49-F238E27FC236}">
                <a16:creationId xmlns:a16="http://schemas.microsoft.com/office/drawing/2014/main" id="{F2830CB4-EC32-4DC4-A54D-03DCFFA079FC}"/>
              </a:ext>
            </a:extLst>
          </p:cNvPr>
          <p:cNvSpPr>
            <a:spLocks noGrp="1"/>
          </p:cNvSpPr>
          <p:nvPr>
            <p:ph idx="1"/>
          </p:nvPr>
        </p:nvSpPr>
        <p:spPr>
          <a:xfrm>
            <a:off x="0" y="1453332"/>
            <a:ext cx="3208020" cy="3966405"/>
          </a:xfrm>
        </p:spPr>
        <p:txBody>
          <a:bodyPr>
            <a:normAutofit fontScale="62500" lnSpcReduction="20000"/>
          </a:bodyPr>
          <a:lstStyle/>
          <a:p>
            <a:pPr marL="0" indent="0">
              <a:buNone/>
            </a:pPr>
            <a:r>
              <a:rPr lang="en-US" sz="2300" dirty="0">
                <a:latin typeface="Times New Roman" panose="02020603050405020304" pitchFamily="18" charset="0"/>
                <a:cs typeface="Times New Roman" panose="02020603050405020304" pitchFamily="18" charset="0"/>
              </a:rPr>
              <a:t>Background</a:t>
            </a:r>
          </a:p>
          <a:p>
            <a:r>
              <a:rPr lang="en-US" sz="2300" dirty="0">
                <a:latin typeface="Times New Roman" panose="02020603050405020304" pitchFamily="18" charset="0"/>
                <a:cs typeface="Times New Roman" panose="02020603050405020304" pitchFamily="18" charset="0"/>
              </a:rPr>
              <a:t>Cryptography is a security feature that is added to a message to keep the contents of a message private between the sender and receiver.</a:t>
            </a:r>
          </a:p>
          <a:p>
            <a:r>
              <a:rPr lang="en-US" sz="2300" dirty="0">
                <a:latin typeface="Times New Roman" panose="02020603050405020304" pitchFamily="18" charset="0"/>
                <a:cs typeface="Times New Roman" panose="02020603050405020304" pitchFamily="18" charset="0"/>
              </a:rPr>
              <a:t>Julius Caesar used encryption to cipher letters and messages.</a:t>
            </a:r>
          </a:p>
          <a:p>
            <a:r>
              <a:rPr lang="en-US" sz="2300" dirty="0">
                <a:latin typeface="Times New Roman" panose="02020603050405020304" pitchFamily="18" charset="0"/>
                <a:cs typeface="Times New Roman" panose="02020603050405020304" pitchFamily="18" charset="0"/>
              </a:rPr>
              <a:t> Encryption has played an important role in many wars throughout the years but is beginning to be used more and more in the private and public sectors.</a:t>
            </a:r>
          </a:p>
          <a:p>
            <a:r>
              <a:rPr lang="en-US" sz="2300" dirty="0">
                <a:latin typeface="Times New Roman" panose="02020603050405020304" pitchFamily="18" charset="0"/>
                <a:cs typeface="Times New Roman" panose="02020603050405020304" pitchFamily="18" charset="0"/>
              </a:rPr>
              <a:t>The ancient Greeks were one of the first ones to use cryptography using a stick and strip of cloth. They would wrap the cloth around the stick write their message then send the cloth and if you had a stick with similar length you would wrap it around the stick and see your message.</a:t>
            </a:r>
          </a:p>
          <a:p>
            <a:endParaRPr lang="en-US" dirty="0"/>
          </a:p>
        </p:txBody>
      </p:sp>
      <p:sp>
        <p:nvSpPr>
          <p:cNvPr id="4" name="TextBox 3">
            <a:extLst>
              <a:ext uri="{FF2B5EF4-FFF2-40B4-BE49-F238E27FC236}">
                <a16:creationId xmlns:a16="http://schemas.microsoft.com/office/drawing/2014/main" id="{02923937-9135-41CF-9F9D-DAF03E0FA478}"/>
              </a:ext>
            </a:extLst>
          </p:cNvPr>
          <p:cNvSpPr txBox="1"/>
          <p:nvPr/>
        </p:nvSpPr>
        <p:spPr>
          <a:xfrm>
            <a:off x="3208020" y="1499616"/>
            <a:ext cx="3473196" cy="280076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Outcomes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Through hands-on activities, participants will:</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Understand the importance of encrypting messages for security</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Employ the concept of encryption and decryption to a message</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Experiment with reverse engineering techniques associated with decryption of a message</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Decode and encode a secret message</a:t>
            </a:r>
          </a:p>
        </p:txBody>
      </p:sp>
      <p:sp>
        <p:nvSpPr>
          <p:cNvPr id="5" name="TextBox 4">
            <a:extLst>
              <a:ext uri="{FF2B5EF4-FFF2-40B4-BE49-F238E27FC236}">
                <a16:creationId xmlns:a16="http://schemas.microsoft.com/office/drawing/2014/main" id="{62C41CFA-AE0C-4F18-BA27-8718DA7CBD85}"/>
              </a:ext>
            </a:extLst>
          </p:cNvPr>
          <p:cNvSpPr txBox="1"/>
          <p:nvPr/>
        </p:nvSpPr>
        <p:spPr>
          <a:xfrm>
            <a:off x="109728" y="5866513"/>
            <a:ext cx="3098292"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Scenarios</a:t>
            </a:r>
          </a:p>
        </p:txBody>
      </p:sp>
      <p:sp>
        <p:nvSpPr>
          <p:cNvPr id="6" name="TextBox 5">
            <a:extLst>
              <a:ext uri="{FF2B5EF4-FFF2-40B4-BE49-F238E27FC236}">
                <a16:creationId xmlns:a16="http://schemas.microsoft.com/office/drawing/2014/main" id="{B781EFA0-5BD6-4B39-A4D9-355D783F70DB}"/>
              </a:ext>
            </a:extLst>
          </p:cNvPr>
          <p:cNvSpPr txBox="1"/>
          <p:nvPr/>
        </p:nvSpPr>
        <p:spPr>
          <a:xfrm>
            <a:off x="3208020" y="5866513"/>
            <a:ext cx="3276600" cy="3046988"/>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Tasks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Apply simple and complex encryption and decryptions by hand.</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Look at the encrypted and decrypted message and alter it in leaf pad.</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OpenSSL to encrypt and decrypt.</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Learn the fundamentals of cryptography</a:t>
            </a:r>
          </a:p>
          <a:p>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3CA7B67A-3D19-4B53-9FDC-290F10EEE196}"/>
              </a:ext>
            </a:extLst>
          </p:cNvPr>
          <p:cNvPicPr>
            <a:picLocks noChangeAspect="1"/>
          </p:cNvPicPr>
          <p:nvPr/>
        </p:nvPicPr>
        <p:blipFill>
          <a:blip r:embed="rId2"/>
          <a:stretch>
            <a:fillRect/>
          </a:stretch>
        </p:blipFill>
        <p:spPr>
          <a:xfrm>
            <a:off x="252032" y="5004621"/>
            <a:ext cx="1618735" cy="830231"/>
          </a:xfrm>
          <a:prstGeom prst="rect">
            <a:avLst/>
          </a:prstGeom>
        </p:spPr>
      </p:pic>
      <p:pic>
        <p:nvPicPr>
          <p:cNvPr id="10" name="Picture 9">
            <a:extLst>
              <a:ext uri="{FF2B5EF4-FFF2-40B4-BE49-F238E27FC236}">
                <a16:creationId xmlns:a16="http://schemas.microsoft.com/office/drawing/2014/main" id="{B9865DE3-BEC6-486C-A0B3-5914F07EE52D}"/>
              </a:ext>
            </a:extLst>
          </p:cNvPr>
          <p:cNvPicPr>
            <a:picLocks noChangeAspect="1"/>
          </p:cNvPicPr>
          <p:nvPr/>
        </p:nvPicPr>
        <p:blipFill>
          <a:blip r:embed="rId3"/>
          <a:stretch>
            <a:fillRect/>
          </a:stretch>
        </p:blipFill>
        <p:spPr>
          <a:xfrm>
            <a:off x="3699621" y="4420371"/>
            <a:ext cx="2575227" cy="1414481"/>
          </a:xfrm>
          <a:prstGeom prst="rect">
            <a:avLst/>
          </a:prstGeom>
        </p:spPr>
      </p:pic>
      <p:pic>
        <p:nvPicPr>
          <p:cNvPr id="7" name="Picture 6">
            <a:extLst>
              <a:ext uri="{FF2B5EF4-FFF2-40B4-BE49-F238E27FC236}">
                <a16:creationId xmlns:a16="http://schemas.microsoft.com/office/drawing/2014/main" id="{A777F6D3-39DD-4E61-916B-A48B9D42865F}"/>
              </a:ext>
            </a:extLst>
          </p:cNvPr>
          <p:cNvPicPr>
            <a:picLocks noChangeAspect="1"/>
          </p:cNvPicPr>
          <p:nvPr/>
        </p:nvPicPr>
        <p:blipFill>
          <a:blip r:embed="rId4"/>
          <a:stretch>
            <a:fillRect/>
          </a:stretch>
        </p:blipFill>
        <p:spPr>
          <a:xfrm>
            <a:off x="-13498" y="11274455"/>
            <a:ext cx="1222573" cy="917545"/>
          </a:xfrm>
          <a:prstGeom prst="rect">
            <a:avLst/>
          </a:prstGeom>
        </p:spPr>
      </p:pic>
      <p:pic>
        <p:nvPicPr>
          <p:cNvPr id="9" name="Picture 8">
            <a:extLst>
              <a:ext uri="{FF2B5EF4-FFF2-40B4-BE49-F238E27FC236}">
                <a16:creationId xmlns:a16="http://schemas.microsoft.com/office/drawing/2014/main" id="{488980A1-F50C-483A-9FC6-8E01BFC66097}"/>
              </a:ext>
            </a:extLst>
          </p:cNvPr>
          <p:cNvPicPr>
            <a:picLocks noChangeAspect="1"/>
          </p:cNvPicPr>
          <p:nvPr/>
        </p:nvPicPr>
        <p:blipFill>
          <a:blip r:embed="rId5"/>
          <a:stretch>
            <a:fillRect/>
          </a:stretch>
        </p:blipFill>
        <p:spPr>
          <a:xfrm>
            <a:off x="1209075" y="11259787"/>
            <a:ext cx="1622763" cy="917544"/>
          </a:xfrm>
          <a:prstGeom prst="rect">
            <a:avLst/>
          </a:prstGeom>
        </p:spPr>
      </p:pic>
      <p:sp>
        <p:nvSpPr>
          <p:cNvPr id="18" name="TextBox 17">
            <a:extLst>
              <a:ext uri="{FF2B5EF4-FFF2-40B4-BE49-F238E27FC236}">
                <a16:creationId xmlns:a16="http://schemas.microsoft.com/office/drawing/2014/main" id="{F9BE0D28-64D9-4C88-8BD0-791737507B2F}"/>
              </a:ext>
            </a:extLst>
          </p:cNvPr>
          <p:cNvSpPr txBox="1"/>
          <p:nvPr/>
        </p:nvSpPr>
        <p:spPr>
          <a:xfrm>
            <a:off x="109728" y="6236728"/>
            <a:ext cx="3098292" cy="4801314"/>
          </a:xfrm>
          <a:prstGeom prst="rect">
            <a:avLst/>
          </a:prstGeom>
          <a:noFill/>
        </p:spPr>
        <p:txBody>
          <a:bodyPr wrap="square">
            <a:spAutoFit/>
          </a:bodyPr>
          <a:lstStyle/>
          <a:p>
            <a:r>
              <a:rPr lang="en-US" dirty="0"/>
              <a:t>You are an intern researcher for the government who is tasked with figuring out and comparing different algorithms for cryptography, how they work, and which to use in order to protect your research from getting stolen. You will be experimenting with different algorithms and ciphers to find out this answer and applying them to see how they work. </a:t>
            </a:r>
          </a:p>
        </p:txBody>
      </p:sp>
      <p:pic>
        <p:nvPicPr>
          <p:cNvPr id="13" name="Picture 12">
            <a:extLst>
              <a:ext uri="{FF2B5EF4-FFF2-40B4-BE49-F238E27FC236}">
                <a16:creationId xmlns:a16="http://schemas.microsoft.com/office/drawing/2014/main" id="{D46BBAC1-F837-4FA8-A412-E86F1BD6B6DB}"/>
              </a:ext>
            </a:extLst>
          </p:cNvPr>
          <p:cNvPicPr>
            <a:picLocks noChangeAspect="1"/>
          </p:cNvPicPr>
          <p:nvPr/>
        </p:nvPicPr>
        <p:blipFill>
          <a:blip r:embed="rId6"/>
          <a:stretch>
            <a:fillRect/>
          </a:stretch>
        </p:blipFill>
        <p:spPr>
          <a:xfrm>
            <a:off x="3208020" y="8410335"/>
            <a:ext cx="3484663" cy="2376252"/>
          </a:xfrm>
          <a:prstGeom prst="rect">
            <a:avLst/>
          </a:prstGeom>
        </p:spPr>
      </p:pic>
    </p:spTree>
    <p:extLst>
      <p:ext uri="{BB962C8B-B14F-4D97-AF65-F5344CB8AC3E}">
        <p14:creationId xmlns:p14="http://schemas.microsoft.com/office/powerpoint/2010/main" val="319632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E788A-F3C4-4C61-B6EA-3F4815D2F5F6}"/>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8623D424-8F46-4874-B39D-0E5E396000FB}"/>
              </a:ext>
            </a:extLst>
          </p:cNvPr>
          <p:cNvSpPr>
            <a:spLocks noGrp="1"/>
          </p:cNvSpPr>
          <p:nvPr>
            <p:ph idx="1"/>
          </p:nvPr>
        </p:nvSpPr>
        <p:spPr/>
        <p:txBody>
          <a:bodyPr/>
          <a:lstStyle/>
          <a:p>
            <a:r>
              <a:rPr lang="en-US" dirty="0">
                <a:hlinkClick r:id="rId2"/>
              </a:rPr>
              <a:t>https://www.nsa.gov/Portals/70/documents/about/cryptologic-heritage/historical-figures-publications/publications/misc/fun-facts-sheet.pdf</a:t>
            </a:r>
            <a:endParaRPr lang="en-US" dirty="0"/>
          </a:p>
          <a:p>
            <a:r>
              <a:rPr lang="en-US" dirty="0">
                <a:hlinkClick r:id="rId3"/>
              </a:rPr>
              <a:t>https://blog.pcloud.com/were-sure-you-dont-know-these-10-interesting-facts-about-encryption/#:~:text=It%20includes%20the%20coding%20and,of%20encryption%20is%20letter%20substitution</a:t>
            </a:r>
            <a:r>
              <a:rPr lang="en-US" dirty="0"/>
              <a:t>.</a:t>
            </a:r>
          </a:p>
          <a:p>
            <a:r>
              <a:rPr lang="en-US" dirty="0">
                <a:hlinkClick r:id="rId4"/>
              </a:rPr>
              <a:t>https://marvelous-essays.com/blog/interesting-facts-about-cryptography.html</a:t>
            </a:r>
            <a:endParaRPr lang="en-US" dirty="0"/>
          </a:p>
          <a:p>
            <a:r>
              <a:rPr lang="en-US" dirty="0">
                <a:hlinkClick r:id="rId5"/>
              </a:rPr>
              <a:t>https://towardsdatascience.com/the-basics-of-cryptography-80c7906ba2f7</a:t>
            </a:r>
            <a:endParaRPr lang="en-US" dirty="0"/>
          </a:p>
          <a:p>
            <a:r>
              <a:rPr lang="en-US" dirty="0">
                <a:hlinkClick r:id="rId6"/>
              </a:rPr>
              <a:t>http://www.trytoprogram.com/c-examples/c-program-to-encrypt-and-decrypt-string/</a:t>
            </a:r>
            <a:endParaRPr lang="en-US" dirty="0"/>
          </a:p>
          <a:p>
            <a:r>
              <a:rPr lang="en-US" dirty="0">
                <a:hlinkClick r:id="rId7"/>
              </a:rPr>
              <a:t>https://www.tlnt.com/to-really-know-your-culture-become-a-detective/</a:t>
            </a:r>
            <a:endParaRPr lang="en-US" dirty="0"/>
          </a:p>
          <a:p>
            <a:r>
              <a:rPr lang="en-US" dirty="0">
                <a:hlinkClick r:id="rId8"/>
              </a:rPr>
              <a:t>https://www.barewalls.com/art-print-poster/bad-guy-in-jail_bwc11383384.html</a:t>
            </a:r>
            <a:endParaRPr lang="en-US" dirty="0"/>
          </a:p>
          <a:p>
            <a:r>
              <a:rPr lang="en-US" dirty="0">
                <a:hlinkClick r:id="rId9"/>
              </a:rPr>
              <a:t>https://fineartamerica.com/featured/a-great-gift-for-business-minded-persons-saying-profit-tshirt-design-money-bag-dollars-gold-coins-roland-andres.html</a:t>
            </a:r>
            <a:endParaRPr lang="en-US" dirty="0"/>
          </a:p>
          <a:p>
            <a:r>
              <a:rPr lang="en-US" dirty="0">
                <a:hlinkClick r:id="rId10"/>
              </a:rPr>
              <a:t>https://www.ld.com/as2-part-3-certificates/</a:t>
            </a:r>
            <a:endParaRPr lang="en-US" dirty="0"/>
          </a:p>
          <a:p>
            <a:r>
              <a:rPr lang="en-US" dirty="0">
                <a:hlinkClick r:id="rId11"/>
              </a:rPr>
              <a:t>https://elearningindustry.com/10-online-research-tools-every-online-learner-know</a:t>
            </a:r>
            <a:endParaRPr lang="en-US" dirty="0"/>
          </a:p>
          <a:p>
            <a:r>
              <a:rPr lang="en-US" dirty="0">
                <a:hlinkClick r:id="rId12"/>
              </a:rPr>
              <a:t>https://www.zdnet.com/article/online-security-101-how-to-protect-your-privacy-from-hackers-spies-and-the-government/</a:t>
            </a:r>
            <a:endParaRPr lang="en-US" dirty="0"/>
          </a:p>
          <a:p>
            <a:endParaRPr lang="en-US" dirty="0"/>
          </a:p>
        </p:txBody>
      </p:sp>
    </p:spTree>
    <p:extLst>
      <p:ext uri="{BB962C8B-B14F-4D97-AF65-F5344CB8AC3E}">
        <p14:creationId xmlns:p14="http://schemas.microsoft.com/office/powerpoint/2010/main" val="1035683926"/>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TM04033937[[fn=Vapor Trail]]</Template>
  <TotalTime>217</TotalTime>
  <Words>716</Words>
  <Application>Microsoft Office PowerPoint</Application>
  <PresentationFormat>Widescreen</PresentationFormat>
  <Paragraphs>53</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Century Gothic</vt:lpstr>
      <vt:lpstr>Times New Roman</vt:lpstr>
      <vt:lpstr>Vapor Trail</vt:lpstr>
      <vt:lpstr>Cryptography </vt:lpstr>
      <vt:lpstr>Background</vt:lpstr>
      <vt:lpstr>Outcomes </vt:lpstr>
      <vt:lpstr>Scenario </vt:lpstr>
      <vt:lpstr>Tasks </vt:lpstr>
      <vt:lpstr>Cryptography Workshop by Justin Ruiloba</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Cryptography </dc:title>
  <dc:creator>Justin Ruiloba</dc:creator>
  <cp:lastModifiedBy>Justin Ruiloba</cp:lastModifiedBy>
  <cp:revision>26</cp:revision>
  <dcterms:created xsi:type="dcterms:W3CDTF">2020-10-12T19:19:09Z</dcterms:created>
  <dcterms:modified xsi:type="dcterms:W3CDTF">2020-12-11T04:54:07Z</dcterms:modified>
</cp:coreProperties>
</file>